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Quattrocento" panose="02020502030000000404" pitchFamily="18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629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Movie Insights Revenue Dashboard Project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 advanced Power BI implementation focused on transforming raw cinematic datasets into actionable financial intelligence.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1067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References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793444"/>
            <a:ext cx="12954952" cy="3825478"/>
          </a:xfrm>
          <a:prstGeom prst="roundRect">
            <a:avLst>
              <a:gd name="adj" fmla="val 93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2801064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4659" y="2952274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Source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4970383" y="2952274"/>
            <a:ext cx="85753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Details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45344" y="3486507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84659" y="3637717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Emalumhe (2023)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4970383" y="3637717"/>
            <a:ext cx="857535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"Analyzing A Movie Data Using Power BI" - Medium publication on ETL techniques.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45344" y="4554974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84659" y="4706183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Rajesh (2025)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4970383" y="4706183"/>
            <a:ext cx="85753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"Box Office Trends (1980-2020)" - GitHub repository for historical visualization.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45344" y="5240417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84659" y="5391626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iqbal1526 (2024)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4970383" y="5391626"/>
            <a:ext cx="85753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"IMDB Top 1000 Movies" - Analysis of ratings vs. financial success.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45344" y="5925860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84659" y="6077069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ZoomCharts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4970383" y="6077069"/>
            <a:ext cx="85753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 Visuals documentation for Power BI dashboard optimization.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5859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9369" y="4112895"/>
            <a:ext cx="9000173" cy="1124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850"/>
              </a:lnSpc>
              <a:buNone/>
            </a:pPr>
            <a:r>
              <a:rPr lang="en-US" sz="70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Thank You</a:t>
            </a:r>
            <a:endParaRPr lang="en-US" sz="7050" dirty="0"/>
          </a:p>
        </p:txBody>
      </p:sp>
      <p:sp>
        <p:nvSpPr>
          <p:cNvPr id="4" name="Text 1"/>
          <p:cNvSpPr/>
          <p:nvPr/>
        </p:nvSpPr>
        <p:spPr>
          <a:xfrm>
            <a:off x="669369" y="5524619"/>
            <a:ext cx="428386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Movie Insights Revenue Dashboard</a:t>
            </a:r>
            <a:endParaRPr lang="en-US" sz="2100" dirty="0"/>
          </a:p>
        </p:txBody>
      </p:sp>
      <p:sp>
        <p:nvSpPr>
          <p:cNvPr id="5" name="Shape 2"/>
          <p:cNvSpPr/>
          <p:nvPr/>
        </p:nvSpPr>
        <p:spPr>
          <a:xfrm>
            <a:off x="669369" y="6148983"/>
            <a:ext cx="13291661" cy="812483"/>
          </a:xfrm>
          <a:prstGeom prst="roundRect">
            <a:avLst>
              <a:gd name="adj" fmla="val 3531"/>
            </a:avLst>
          </a:prstGeom>
          <a:solidFill>
            <a:srgbClr val="441709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584" y="6426279"/>
            <a:ext cx="238958" cy="1912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90757" y="6387941"/>
            <a:ext cx="12479060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For further inquiries or collaboration on data visualization projects, please reach out to our project team.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69" y="7176611"/>
            <a:ext cx="1850827" cy="52589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5803" y="7176611"/>
            <a:ext cx="1576626" cy="5258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825" y="773549"/>
            <a:ext cx="246554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Project Overview</a:t>
            </a:r>
            <a:endParaRPr lang="en-US" sz="1900" dirty="0"/>
          </a:p>
        </p:txBody>
      </p:sp>
      <p:sp>
        <p:nvSpPr>
          <p:cNvPr id="4" name="Text 1"/>
          <p:cNvSpPr/>
          <p:nvPr/>
        </p:nvSpPr>
        <p:spPr>
          <a:xfrm>
            <a:off x="6219825" y="1165503"/>
            <a:ext cx="4931212" cy="616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Abstract</a:t>
            </a:r>
            <a:endParaRPr lang="en-US" sz="3850" dirty="0"/>
          </a:p>
        </p:txBody>
      </p:sp>
      <p:sp>
        <p:nvSpPr>
          <p:cNvPr id="5" name="Shape 2"/>
          <p:cNvSpPr/>
          <p:nvPr/>
        </p:nvSpPr>
        <p:spPr>
          <a:xfrm>
            <a:off x="6219825" y="2096214"/>
            <a:ext cx="3733800" cy="2575084"/>
          </a:xfrm>
          <a:prstGeom prst="roundRect">
            <a:avLst>
              <a:gd name="adj" fmla="val 4261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96965" y="2096214"/>
            <a:ext cx="91440" cy="2575084"/>
          </a:xfrm>
          <a:prstGeom prst="roundRect">
            <a:avLst>
              <a:gd name="adj" fmla="val 34380"/>
            </a:avLst>
          </a:prstGeom>
          <a:solidFill>
            <a:srgbClr val="EF9C82"/>
          </a:solidFill>
          <a:ln/>
        </p:spPr>
      </p:sp>
      <p:sp>
        <p:nvSpPr>
          <p:cNvPr id="7" name="Text 4"/>
          <p:cNvSpPr/>
          <p:nvPr/>
        </p:nvSpPr>
        <p:spPr>
          <a:xfrm>
            <a:off x="6520815" y="2328624"/>
            <a:ext cx="246554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Objective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520815" y="2762488"/>
            <a:ext cx="3200400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Develop a robust Power BI dashboard to analyze global movie revenue, cost structures, and overall profitability across decades of cinematic history.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10163175" y="2096214"/>
            <a:ext cx="3733800" cy="2575084"/>
          </a:xfrm>
          <a:prstGeom prst="roundRect">
            <a:avLst>
              <a:gd name="adj" fmla="val 4261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140315" y="2096214"/>
            <a:ext cx="91440" cy="2575084"/>
          </a:xfrm>
          <a:prstGeom prst="roundRect">
            <a:avLst>
              <a:gd name="adj" fmla="val 34380"/>
            </a:avLst>
          </a:prstGeom>
          <a:solidFill>
            <a:srgbClr val="EF9C82"/>
          </a:solidFill>
          <a:ln/>
        </p:spPr>
      </p:sp>
      <p:sp>
        <p:nvSpPr>
          <p:cNvPr id="11" name="Text 8"/>
          <p:cNvSpPr/>
          <p:nvPr/>
        </p:nvSpPr>
        <p:spPr>
          <a:xfrm>
            <a:off x="10464165" y="2328624"/>
            <a:ext cx="246554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Approach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0464165" y="2762488"/>
            <a:ext cx="3200400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Utilizing advanced ETL (Extract, Transform, Load) processes to clean raw, inconsistent movie data and generate high-fidelity visualizations.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19825" y="4880848"/>
            <a:ext cx="3733800" cy="2575084"/>
          </a:xfrm>
          <a:prstGeom prst="roundRect">
            <a:avLst>
              <a:gd name="adj" fmla="val 4261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196965" y="4880848"/>
            <a:ext cx="91440" cy="2575084"/>
          </a:xfrm>
          <a:prstGeom prst="roundRect">
            <a:avLst>
              <a:gd name="adj" fmla="val 34380"/>
            </a:avLst>
          </a:prstGeom>
          <a:solidFill>
            <a:srgbClr val="EF9C82"/>
          </a:solidFill>
          <a:ln/>
        </p:spPr>
      </p:sp>
      <p:sp>
        <p:nvSpPr>
          <p:cNvPr id="15" name="Text 12"/>
          <p:cNvSpPr/>
          <p:nvPr/>
        </p:nvSpPr>
        <p:spPr>
          <a:xfrm>
            <a:off x="6520815" y="5113258"/>
            <a:ext cx="246554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Outcome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520815" y="5547122"/>
            <a:ext cx="3200400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Empowering industry stakeholders with data-driven evidence to optimize movie investments and mitigate financial risks in production.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832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76701"/>
            <a:ext cx="753939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movie industry generates billions in revenue annually, but understanding the underlying drivers of success requires a deep dive into complex datasets.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541157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Comprehensive Dataset: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Includes titles, release dates, budgets, genres, directors, and cast members.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390906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Industry Importance: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Identifying ROI trends and genre-specific performance is critical for studio survival.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40655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Technology Stack: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Leveraging Power BI’s powerful engine for data cleaning, modeling, and interactive storytelling.</a:t>
            </a:r>
            <a:endParaRPr lang="en-US" sz="18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621" y="2230517"/>
            <a:ext cx="4831556" cy="48315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14" y="2725222"/>
            <a:ext cx="5032653" cy="27791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21598" y="501491"/>
            <a:ext cx="4270534" cy="533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Problem Statement</a:t>
            </a:r>
            <a:endParaRPr lang="en-US" sz="3350" dirty="0"/>
          </a:p>
        </p:txBody>
      </p:sp>
      <p:sp>
        <p:nvSpPr>
          <p:cNvPr id="5" name="Text 1"/>
          <p:cNvSpPr/>
          <p:nvPr/>
        </p:nvSpPr>
        <p:spPr>
          <a:xfrm>
            <a:off x="6121598" y="1307425"/>
            <a:ext cx="787360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Raw data is rarely "analysis-ready." This project addresses the significant hurdles found in unrefined cinematic databases.</a:t>
            </a:r>
            <a:endParaRPr lang="en-US" sz="14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1598" y="2092047"/>
            <a:ext cx="453747" cy="45374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121598" y="2772608"/>
            <a:ext cx="2135267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Inconsistency</a:t>
            </a:r>
            <a:endParaRPr lang="en-US" sz="1650" dirty="0"/>
          </a:p>
        </p:txBody>
      </p:sp>
      <p:sp>
        <p:nvSpPr>
          <p:cNvPr id="8" name="Text 3"/>
          <p:cNvSpPr/>
          <p:nvPr/>
        </p:nvSpPr>
        <p:spPr>
          <a:xfrm>
            <a:off x="6121598" y="3148251"/>
            <a:ext cx="787360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Raw files contain mismatched naming conventions, missing financial values, and duplicate entries that skew ROI calculations.</a:t>
            </a:r>
            <a:endParaRPr lang="en-US" sz="14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21598" y="4091702"/>
            <a:ext cx="453747" cy="45374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121598" y="4772263"/>
            <a:ext cx="2135267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Reliability Gap</a:t>
            </a:r>
            <a:endParaRPr lang="en-US" sz="1650" dirty="0"/>
          </a:p>
        </p:txBody>
      </p:sp>
      <p:sp>
        <p:nvSpPr>
          <p:cNvPr id="11" name="Text 5"/>
          <p:cNvSpPr/>
          <p:nvPr/>
        </p:nvSpPr>
        <p:spPr>
          <a:xfrm>
            <a:off x="6121598" y="5147905"/>
            <a:ext cx="787360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Without thorough data preparation, extracting reliable insights is impossible, leading to flawed investment strategies.</a:t>
            </a:r>
            <a:endParaRPr lang="en-US" sz="14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598" y="6091357"/>
            <a:ext cx="453747" cy="45374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121598" y="6771918"/>
            <a:ext cx="2135267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Visual Stagnation</a:t>
            </a:r>
            <a:endParaRPr lang="en-US" sz="1650" dirty="0"/>
          </a:p>
        </p:txBody>
      </p:sp>
      <p:sp>
        <p:nvSpPr>
          <p:cNvPr id="14" name="Text 7"/>
          <p:cNvSpPr/>
          <p:nvPr/>
        </p:nvSpPr>
        <p:spPr>
          <a:xfrm>
            <a:off x="6121598" y="7147560"/>
            <a:ext cx="787360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Static reports fail to capture the dynamic nature of genre performance and seasonal trends over time.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5459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Literature Survey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3736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Existing research underscores the necessity of sophisticated ETL processes in Power BI.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389590"/>
            <a:ext cx="4158734" cy="3285292"/>
          </a:xfrm>
          <a:prstGeom prst="roundRect">
            <a:avLst>
              <a:gd name="adj" fmla="val 1093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68204" y="3420070"/>
            <a:ext cx="4097774" cy="718066"/>
          </a:xfrm>
          <a:prstGeom prst="rect">
            <a:avLst/>
          </a:prstGeom>
          <a:solidFill>
            <a:srgbClr val="315251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7604" y="3599617"/>
            <a:ext cx="358973" cy="35897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07519" y="43774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Emalumhe (2023)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07519" y="4872990"/>
            <a:ext cx="361914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Focused on cleaning techniques, specifically extracting consistent movie titles from Wikipedia URLs using string manipulation.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5235773" y="3389590"/>
            <a:ext cx="4158734" cy="3285292"/>
          </a:xfrm>
          <a:prstGeom prst="roundRect">
            <a:avLst>
              <a:gd name="adj" fmla="val 1093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66253" y="3420070"/>
            <a:ext cx="4097774" cy="718066"/>
          </a:xfrm>
          <a:prstGeom prst="rect">
            <a:avLst/>
          </a:prstGeom>
          <a:solidFill>
            <a:srgbClr val="315251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5654" y="3599617"/>
            <a:ext cx="358973" cy="35897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505569" y="4377452"/>
            <a:ext cx="332363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Rajesh-DataAnalyst (2025)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505569" y="4872990"/>
            <a:ext cx="361914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Analyzed 40 years of box office trends, highlighting the critical role of profitability ratios in determining studio success.</a:t>
            </a:r>
            <a:endParaRPr lang="en-US" sz="1850" dirty="0"/>
          </a:p>
        </p:txBody>
      </p:sp>
      <p:sp>
        <p:nvSpPr>
          <p:cNvPr id="14" name="Shape 10"/>
          <p:cNvSpPr/>
          <p:nvPr/>
        </p:nvSpPr>
        <p:spPr>
          <a:xfrm>
            <a:off x="9633823" y="3389590"/>
            <a:ext cx="4158853" cy="3285292"/>
          </a:xfrm>
          <a:prstGeom prst="roundRect">
            <a:avLst>
              <a:gd name="adj" fmla="val 1093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664303" y="3420070"/>
            <a:ext cx="4097893" cy="718066"/>
          </a:xfrm>
          <a:prstGeom prst="rect">
            <a:avLst/>
          </a:prstGeom>
          <a:solidFill>
            <a:srgbClr val="315251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3703" y="3599617"/>
            <a:ext cx="358973" cy="35897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903619" y="43774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iqbal1526 (2024)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903619" y="4872990"/>
            <a:ext cx="36192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Correlated IMDB ratings with runtime and revenue, proving that audience sentiment is a key financial indicator.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8552" y="627459"/>
            <a:ext cx="5628799" cy="671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Proposed Methodology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8552" y="1640681"/>
            <a:ext cx="7546896" cy="72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systematic approach ensures data integrity from raw ingestion to the final dashboard.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52" y="2627233"/>
            <a:ext cx="1140857" cy="16584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67533" y="2855357"/>
            <a:ext cx="2684502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 Data Cleaning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2167533" y="3327678"/>
            <a:ext cx="6177915" cy="72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Standardizing </a:t>
            </a:r>
            <a:r>
              <a:rPr lang="en-US" sz="17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URLs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into clean titles and handling null financial values.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552" y="4285655"/>
            <a:ext cx="1140857" cy="165842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67533" y="4513778"/>
            <a:ext cx="2684502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2. Transformation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2167533" y="4986099"/>
            <a:ext cx="6177915" cy="72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Creating </a:t>
            </a:r>
            <a:r>
              <a:rPr lang="en-US" sz="17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DAX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measures for ROI and categorizing complex genres.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552" y="5944076"/>
            <a:ext cx="1140857" cy="165842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167533" y="6172200"/>
            <a:ext cx="2684502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3. Development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2167533" y="6644521"/>
            <a:ext cx="6177915" cy="72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Designing interactive slicers for </a:t>
            </a:r>
            <a:r>
              <a:rPr lang="en-US" sz="17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years, directors, and genres.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48B0FE9E-146F-D3D8-B66C-35C9EDD961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889"/>
          <a:stretch>
            <a:fillRect/>
          </a:stretch>
        </p:blipFill>
        <p:spPr>
          <a:xfrm>
            <a:off x="509889" y="1193800"/>
            <a:ext cx="6439799" cy="70358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4AB96EE7-E330-4874-DA37-881D5A29D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607" y="1193800"/>
            <a:ext cx="6477904" cy="703580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0E7CCA29-AEFD-D92B-C434-E6E7509D7626}"/>
              </a:ext>
            </a:extLst>
          </p:cNvPr>
          <p:cNvSpPr txBox="1"/>
          <p:nvPr/>
        </p:nvSpPr>
        <p:spPr>
          <a:xfrm>
            <a:off x="5978134" y="164525"/>
            <a:ext cx="3849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  <a:latin typeface="Quattrocento" panose="02020502030000000404" pitchFamily="18" charset="0"/>
                <a:cs typeface="Times New Roman" panose="02020603050405020304" pitchFamily="18" charset="0"/>
              </a:rPr>
              <a:t>DAX Queries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625" y="484465"/>
            <a:ext cx="4145637" cy="518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Results &amp; Key Insights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25" y="1464945"/>
            <a:ext cx="6483668" cy="348091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25" y="5143976"/>
            <a:ext cx="4541996" cy="23888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37728" y="1442918"/>
            <a:ext cx="2072759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Findings Summary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7537728" y="1878092"/>
            <a:ext cx="6483668" cy="845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AEE4BD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Strong Overall Performance:</a:t>
            </a: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₹409B total revenue from 9,665 movies with an </a:t>
            </a:r>
            <a:r>
              <a:rPr lang="en-US" sz="13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average ROI of 336%</a:t>
            </a: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and </a:t>
            </a:r>
            <a:r>
              <a:rPr lang="en-US" sz="13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77% profit margin</a:t>
            </a: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showing high industry profitability.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7537728" y="2785467"/>
            <a:ext cx="6483668" cy="845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AEE4BD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Top-Performing Genres:</a:t>
            </a:r>
            <a:r>
              <a:rPr lang="en-US" sz="13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Drama leads</a:t>
            </a: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in revenue and profit, followed by </a:t>
            </a:r>
            <a:r>
              <a:rPr lang="en-US" sz="13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Comedy and Action</a:t>
            </a: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 Sci-Fi and Documentary contribute the least, indicating niche demand.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7537728" y="3692843"/>
            <a:ext cx="6483668" cy="845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AEE4BD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Market Leaders by Country</a:t>
            </a:r>
            <a:r>
              <a:rPr lang="en-US" sz="13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:USA dominates</a:t>
            </a: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in revenue, movie count, and ratings contribution, while </a:t>
            </a:r>
            <a:r>
              <a:rPr lang="en-US" sz="13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India ranks second</a:t>
            </a: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excelling in Comedy and Drama.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7537728" y="4600218"/>
            <a:ext cx="6483668" cy="845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AEE4BD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Growth Over Time:</a:t>
            </a: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Movie profits show a </a:t>
            </a:r>
            <a:r>
              <a:rPr lang="en-US" sz="13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steady upward trend</a:t>
            </a: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especially after the 1990s, reflecting industry expansion and increasing demand.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7537728" y="5507593"/>
            <a:ext cx="6483668" cy="845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AEE4BD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Revenue Drivers:</a:t>
            </a:r>
            <a:r>
              <a:rPr lang="en-US" sz="13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Genre selection and lead actors</a:t>
            </a: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strongly influence revenue, while </a:t>
            </a:r>
            <a:r>
              <a:rPr lang="en-US" sz="13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IMDb ratings have minimal impact</a:t>
            </a: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on box-office success.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7537728" y="6529507"/>
            <a:ext cx="2487335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📌</a:t>
            </a:r>
            <a:r>
              <a:rPr lang="en-US" sz="19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Strategic Takeaway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7537728" y="7024092"/>
            <a:ext cx="6483668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Focus investments on </a:t>
            </a:r>
            <a:r>
              <a:rPr lang="en-US" sz="13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Drama, Comedy, and Action</a:t>
            </a: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target </a:t>
            </a:r>
            <a:r>
              <a:rPr lang="en-US" sz="13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USA and Indian markets</a:t>
            </a: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and prioritize </a:t>
            </a:r>
            <a:r>
              <a:rPr lang="en-US" sz="13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star power and audience appeal over ratings</a:t>
            </a: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131" y="521851"/>
            <a:ext cx="6653570" cy="558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 &amp; Recommendations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664131" y="1459349"/>
            <a:ext cx="4307562" cy="1682948"/>
          </a:xfrm>
          <a:prstGeom prst="roundRect">
            <a:avLst>
              <a:gd name="adj" fmla="val 27063"/>
            </a:avLst>
          </a:prstGeom>
          <a:solidFill>
            <a:srgbClr val="315251"/>
          </a:solidFill>
          <a:ln/>
        </p:spPr>
      </p:sp>
      <p:sp>
        <p:nvSpPr>
          <p:cNvPr id="4" name="Text 2"/>
          <p:cNvSpPr/>
          <p:nvPr/>
        </p:nvSpPr>
        <p:spPr>
          <a:xfrm>
            <a:off x="853797" y="1649016"/>
            <a:ext cx="2232541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Strategic Focus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853797" y="2041803"/>
            <a:ext cx="3928229" cy="910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Investors should prioritize high-ROI genres like Action and target peak release windows in Q2/Q4.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5161359" y="1459349"/>
            <a:ext cx="4307562" cy="1682948"/>
          </a:xfrm>
          <a:prstGeom prst="roundRect">
            <a:avLst>
              <a:gd name="adj" fmla="val 27063"/>
            </a:avLst>
          </a:prstGeom>
          <a:solidFill>
            <a:srgbClr val="315251"/>
          </a:solidFill>
          <a:ln/>
        </p:spPr>
      </p:sp>
      <p:sp>
        <p:nvSpPr>
          <p:cNvPr id="7" name="Text 5"/>
          <p:cNvSpPr/>
          <p:nvPr/>
        </p:nvSpPr>
        <p:spPr>
          <a:xfrm>
            <a:off x="5351026" y="1649016"/>
            <a:ext cx="2232541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Tool Efficiency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51026" y="2041803"/>
            <a:ext cx="3928229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Power BI proved essential for turning 40 years of messy data into a single source of truth.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9658588" y="1459349"/>
            <a:ext cx="4307562" cy="1682948"/>
          </a:xfrm>
          <a:prstGeom prst="roundRect">
            <a:avLst>
              <a:gd name="adj" fmla="val 27063"/>
            </a:avLst>
          </a:prstGeom>
          <a:solidFill>
            <a:srgbClr val="315251"/>
          </a:solidFill>
          <a:ln/>
        </p:spPr>
      </p:sp>
      <p:sp>
        <p:nvSpPr>
          <p:cNvPr id="10" name="Text 8"/>
          <p:cNvSpPr/>
          <p:nvPr/>
        </p:nvSpPr>
        <p:spPr>
          <a:xfrm>
            <a:off x="9848255" y="1649016"/>
            <a:ext cx="2232541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Future Horizon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48255" y="2041803"/>
            <a:ext cx="3928229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Integrate social media sentiment and real-time review scraping for predictive analytics.</a:t>
            </a:r>
            <a:endParaRPr lang="en-US" sz="14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24" y="3355777"/>
            <a:ext cx="12716232" cy="4985147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1261384" y="3600259"/>
            <a:ext cx="2327844" cy="351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2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Collection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11040823" y="3600259"/>
            <a:ext cx="2327843" cy="351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Cleaning &amp; Prep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11040823" y="7744444"/>
            <a:ext cx="2327843" cy="351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Transformation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1261384" y="7392566"/>
            <a:ext cx="2327844" cy="703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2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Visualization &amp; Insight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729</Words>
  <Application>Microsoft Office PowerPoint</Application>
  <PresentationFormat>Custom</PresentationFormat>
  <Paragraphs>85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Quattrocento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Tisha Si</cp:lastModifiedBy>
  <cp:revision>2</cp:revision>
  <dcterms:created xsi:type="dcterms:W3CDTF">2025-12-23T19:46:36Z</dcterms:created>
  <dcterms:modified xsi:type="dcterms:W3CDTF">2025-12-23T19:56:03Z</dcterms:modified>
</cp:coreProperties>
</file>